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0" r:id="rId3"/>
    <p:sldId id="261" r:id="rId4"/>
    <p:sldId id="269" r:id="rId5"/>
    <p:sldId id="266" r:id="rId6"/>
    <p:sldId id="294" r:id="rId7"/>
    <p:sldId id="299" r:id="rId8"/>
    <p:sldId id="302" r:id="rId9"/>
    <p:sldId id="301" r:id="rId10"/>
    <p:sldId id="307" r:id="rId11"/>
    <p:sldId id="303" r:id="rId12"/>
    <p:sldId id="304" r:id="rId13"/>
    <p:sldId id="306" r:id="rId14"/>
    <p:sldId id="305" r:id="rId15"/>
    <p:sldId id="308" r:id="rId16"/>
    <p:sldId id="311" r:id="rId17"/>
    <p:sldId id="309" r:id="rId18"/>
    <p:sldId id="310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2"/>
    <p:restoredTop sz="94619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793066-9675-8948-BFE2-D10B8B37F9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1CAE2-7D40-0A4B-BAC8-715AC5EB6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79CF0-EE22-084D-947E-493BC3558689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308DD-975D-4F4C-B3C8-B22CC66A0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BBD86-E867-B44D-833D-E7FEFAB7D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4A96B-B03B-6C4B-840B-6E9254B4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38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0BB99-691E-7646-8083-CFA25A4AE651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E7C5-D52E-9440-A940-EC4AC8CC9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9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07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2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7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C475C-1FA9-AD4A-9FE3-5C905D97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18FBD-1956-D243-991D-49E6741B4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AF722-7801-6947-A08C-E20FB7FB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688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4720F0-2C7D-6C4A-8A43-CEED1DF4C483}" type="datetime3">
              <a:rPr lang="en-GB" smtClean="0"/>
              <a:t>11 February,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1293-FD06-804D-BF16-BDB2F913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688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@</a:t>
            </a:r>
            <a:r>
              <a:rPr lang="en-US" err="1"/>
              <a:t>SefaOzalp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56FF-018B-754B-A0D0-979F9BDD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688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F9CD4-924A-F246-A0E2-58E4D474F57D}" type="slidenum">
              <a:rPr lang="en-US" smtClean="0"/>
              <a:pPr/>
              <a:t>‹#›</a:t>
            </a:fld>
            <a:r>
              <a:rPr lang="en-US"/>
              <a:t>/n</a:t>
            </a:r>
          </a:p>
        </p:txBody>
      </p:sp>
    </p:spTree>
    <p:extLst>
      <p:ext uri="{BB962C8B-B14F-4D97-AF65-F5344CB8AC3E}">
        <p14:creationId xmlns:p14="http://schemas.microsoft.com/office/powerpoint/2010/main" val="338677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B8FC-282E-2040-A12A-EDC0A4FD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237BB-7C2F-7F42-AEAF-B5E4BC7C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47464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70C502EC-9B92-D94F-8B91-3658A2837D72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33EE2-86C5-FC49-9BAC-06F9CA8C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7464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725D-9E97-3545-ABF0-4EFCEA36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7464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EBF9CD4-924A-F246-A0E2-58E4D474F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84208-45A9-1049-A546-832B6148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66969-2F43-7042-A2D1-77C90EE0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6B92-21AB-D14A-B00E-3B30A9904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468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F7853EE-B03C-F74E-B146-4AB38F6F37C0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A4F3A-6D94-5948-BBBF-1AC626710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6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@SefaOzalp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EFAD4-BB43-1144-95C2-B6F954C8F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468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EBF9CD4-924A-F246-A0E2-58E4D474F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fabey/tweetWrangl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efabey/55987ec9deb328ff3b2b2c036eb97702" TargetMode="External"/><Relationship Id="rId2" Type="http://schemas.openxmlformats.org/officeDocument/2006/relationships/hyperlink" Target="https://gist.github.com/sefabey/edb4fb36b281e4072deadb679e5a286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ssrn.com/sol3/papers.cfm?abstract_id=3532492" TargetMode="External"/><Relationship Id="rId5" Type="http://schemas.openxmlformats.org/officeDocument/2006/relationships/hyperlink" Target="https://sefabey.github.io/ARCCA_HPC_seminar/docs/identity_dataset.html" TargetMode="External"/><Relationship Id="rId4" Type="http://schemas.openxmlformats.org/officeDocument/2006/relationships/hyperlink" Target="https://github.com/sefabey/tweetWrangle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353249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ocialdatalab.net/COSMO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7EBE0-52AD-1344-ADEC-3D36572D8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807" y="987049"/>
            <a:ext cx="6318649" cy="14540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GB" dirty="0"/>
              <a:t>Processing large social media datasets on HAWK 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3568-B436-354B-ACA3-92B24713E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806" y="2960688"/>
            <a:ext cx="5292193" cy="3100284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46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Sefa Ozalp</a:t>
            </a:r>
          </a:p>
          <a:p>
            <a:pPr algn="l"/>
            <a:r>
              <a:rPr lang="en-US" sz="35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Data Science Researcher, </a:t>
            </a:r>
            <a:r>
              <a:rPr lang="en-US" sz="3500" kern="1200" dirty="0" err="1">
                <a:solidFill>
                  <a:srgbClr val="000000"/>
                </a:solidFill>
                <a:latin typeface="+mj-lt"/>
                <a:ea typeface="+mn-ea"/>
                <a:cs typeface="+mn-cs"/>
              </a:rPr>
              <a:t>HateLab</a:t>
            </a:r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200" dirty="0">
                <a:solidFill>
                  <a:srgbClr val="000000"/>
                </a:solidFill>
                <a:latin typeface="+mj-lt"/>
              </a:rPr>
              <a:t>12 February 2020</a:t>
            </a:r>
          </a:p>
          <a:p>
            <a:pPr algn="l"/>
            <a:r>
              <a:rPr lang="en-GB" sz="2200" dirty="0">
                <a:latin typeface="+mj-lt"/>
              </a:rPr>
              <a:t>ARC HPC Research Seminar</a:t>
            </a:r>
          </a:p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+mj-lt"/>
              </a:rPr>
              <a:t>@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SefaOzalp</a:t>
            </a:r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BA5DD-9874-C144-9548-CF7F5CA61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972" y="210817"/>
            <a:ext cx="2429582" cy="242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96DFF-B5AB-F246-A681-73FE2A272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8" y="3455088"/>
            <a:ext cx="1606964" cy="1606964"/>
          </a:xfrm>
          <a:prstGeom prst="rect">
            <a:avLst/>
          </a:prstGeom>
        </p:spPr>
      </p:pic>
      <p:sp>
        <p:nvSpPr>
          <p:cNvPr id="22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BF1EB-4411-F249-AAA5-B25A5F476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27" y="5010263"/>
            <a:ext cx="1726198" cy="1661466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ADE0FF56-8BBA-FE4A-AF28-3CED94CC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8" y="5558285"/>
            <a:ext cx="435595" cy="44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22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A2EF-BF9D-8944-9D3C-21305A35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large is large enough?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080F1-C14B-1543-8A4F-E5CE9254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2398A-DD67-7342-8557-DED129B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FBC42-64AC-D640-811A-209D40E6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074AF-F3B9-AA45-B79F-784A5111CB29}"/>
              </a:ext>
            </a:extLst>
          </p:cNvPr>
          <p:cNvSpPr txBox="1"/>
          <p:nvPr/>
        </p:nvSpPr>
        <p:spPr>
          <a:xfrm>
            <a:off x="709447" y="1671145"/>
            <a:ext cx="9443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3600" b="1" dirty="0"/>
              <a:t>27296 hourly chunks.</a:t>
            </a:r>
          </a:p>
          <a:p>
            <a:pPr marL="342900" indent="-342900">
              <a:buFontTx/>
              <a:buChar char="-"/>
            </a:pPr>
            <a:r>
              <a:rPr lang="en-GB" sz="3600" b="1" dirty="0"/>
              <a:t>Total size of the data are 6.6TB</a:t>
            </a:r>
          </a:p>
          <a:p>
            <a:pPr marL="342900" indent="-342900">
              <a:buFontTx/>
              <a:buChar char="-"/>
            </a:pPr>
            <a:r>
              <a:rPr lang="en-GB" sz="3600" b="1" dirty="0"/>
              <a:t>Total number of tweets are 1124710581 (rough estimate)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2388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AB4C9-DA08-4F44-9178-5655EBCE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CC45-09E2-594F-A0EC-9A1CB8F0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95603-BAE3-394E-B3E1-801271C7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7A23DB-E0B9-9243-A3BD-88CD7DED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47" y="163614"/>
            <a:ext cx="8150906" cy="62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4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DA29-2200-7541-8A41-34A5A9C5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HAWK to the rescue.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F64DC-437F-CD4D-8387-6B412094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860D-67B5-F744-9967-EB42BF77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0C56-F02C-6744-A2A2-BA6BFEEF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D6180-0364-3546-A616-FAB81E324214}"/>
              </a:ext>
            </a:extLst>
          </p:cNvPr>
          <p:cNvSpPr txBox="1"/>
          <p:nvPr/>
        </p:nvSpPr>
        <p:spPr>
          <a:xfrm>
            <a:off x="838200" y="1473412"/>
            <a:ext cx="102002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Pushing data to SCW servers</a:t>
            </a:r>
          </a:p>
          <a:p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/>
              <a:t>Writing my own functions and then eventually my own R package rather than calling writing interactive scripts (gosh).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>
                <a:hlinkClick r:id="rId2"/>
              </a:rPr>
              <a:t>https://github.com/sefabey/tweetWrangleR/</a:t>
            </a:r>
            <a:r>
              <a:rPr lang="en-GB" sz="2800" dirty="0"/>
              <a:t> (still fails </a:t>
            </a:r>
            <a:r>
              <a:rPr lang="en-GB" sz="2800" dirty="0" err="1"/>
              <a:t>travis</a:t>
            </a:r>
            <a:r>
              <a:rPr lang="en-GB" sz="2800" dirty="0"/>
              <a:t> CI though)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/>
              <a:t>Use </a:t>
            </a:r>
            <a:r>
              <a:rPr lang="en-GB" sz="2800" dirty="0" err="1"/>
              <a:t>highmem</a:t>
            </a:r>
            <a:r>
              <a:rPr lang="en-GB" sz="2800" dirty="0"/>
              <a:t> cluster on HAWK and handle parallelisation in R using {</a:t>
            </a:r>
            <a:r>
              <a:rPr lang="en-GB" sz="2800" dirty="0" err="1"/>
              <a:t>furrr</a:t>
            </a:r>
            <a:r>
              <a:rPr lang="en-GB" sz="2800" dirty="0"/>
              <a:t>} package.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327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7C338-67BA-3941-AA50-E73916D1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52269-F930-544C-A5EE-8E030574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B427-0756-334B-89EA-321D632A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B32F4-034D-0C4B-8173-72269656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8" y="1563742"/>
            <a:ext cx="11234424" cy="37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E470A-F4A1-F945-8D14-40EE8A55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282C5-35F4-C749-8233-2244364E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1696A-FD9C-874C-A2CD-E62384E4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35D00-6720-DD42-A9C3-D7BB42AE6EF0}"/>
              </a:ext>
            </a:extLst>
          </p:cNvPr>
          <p:cNvSpPr/>
          <p:nvPr/>
        </p:nvSpPr>
        <p:spPr>
          <a:xfrm>
            <a:off x="0" y="0"/>
            <a:ext cx="1234440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#!/</a:t>
            </a:r>
            <a:r>
              <a:rPr lang="en-GB" dirty="0" err="1">
                <a:solidFill>
                  <a:srgbClr val="57606A"/>
                </a:solidFill>
                <a:latin typeface="Menlo-Regular" panose="020B0609030804020204" pitchFamily="49" charset="0"/>
              </a:rPr>
              <a:t>usr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/bin/env </a:t>
            </a:r>
            <a:r>
              <a:rPr lang="en-GB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Rscript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DA4C0C"/>
                </a:solidFill>
                <a:latin typeface="Menlo-Regular" panose="020B0609030804020204" pitchFamily="49" charset="0"/>
              </a:rPr>
              <a:t>args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commandArgs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en-GB" dirty="0" err="1">
                <a:solidFill>
                  <a:srgbClr val="DA4C0C"/>
                </a:solidFill>
                <a:latin typeface="Menlo-Regular" panose="020B0609030804020204" pitchFamily="49" charset="0"/>
              </a:rPr>
              <a:t>trailingOnly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 input is monthly folder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library(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tidyverse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library(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furrr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library(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tweetWrangleR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month_folder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&lt;-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args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[</a:t>
            </a:r>
            <a:r>
              <a:rPr lang="en-GB" dirty="0">
                <a:solidFill>
                  <a:srgbClr val="0744B8"/>
                </a:solidFill>
                <a:latin typeface="Menlo-Regular" panose="020B0609030804020204" pitchFamily="49" charset="0"/>
              </a:rPr>
              <a:t>1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]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file_paths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&lt;-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5B28B4"/>
                </a:solidFill>
                <a:latin typeface="Menlo-Regular" panose="020B0609030804020204" pitchFamily="49" charset="0"/>
              </a:rPr>
              <a:t>fs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::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dir_ls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month_folder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en-GB" dirty="0">
                <a:solidFill>
                  <a:srgbClr val="DA4C0C"/>
                </a:solidFill>
                <a:latin typeface="Menlo-Regular" panose="020B0609030804020204" pitchFamily="49" charset="0"/>
              </a:rPr>
              <a:t>glob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06214F"/>
                </a:solidFill>
                <a:latin typeface="Menlo-Regular" panose="020B0609030804020204" pitchFamily="49" charset="0"/>
              </a:rPr>
              <a:t>"*.</a:t>
            </a:r>
            <a:r>
              <a:rPr lang="en-GB" dirty="0" err="1">
                <a:solidFill>
                  <a:srgbClr val="06214F"/>
                </a:solidFill>
                <a:latin typeface="Menlo-Regular" panose="020B0609030804020204" pitchFamily="49" charset="0"/>
              </a:rPr>
              <a:t>jsonl</a:t>
            </a:r>
            <a:r>
              <a:rPr lang="en-GB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en-GB" dirty="0">
                <a:solidFill>
                  <a:srgbClr val="DA4C0C"/>
                </a:solidFill>
                <a:latin typeface="Menlo-Regular" panose="020B0609030804020204" pitchFamily="49" charset="0"/>
              </a:rPr>
              <a:t>recursive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0744B8"/>
                </a:solidFill>
                <a:latin typeface="Menlo-Regular" panose="020B0609030804020204" pitchFamily="49" charset="0"/>
              </a:rPr>
              <a:t>T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 %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&gt;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% 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 sample(</a:t>
            </a:r>
            <a:r>
              <a:rPr lang="en-GB" dirty="0">
                <a:solidFill>
                  <a:srgbClr val="DA4C0C"/>
                </a:solidFill>
                <a:latin typeface="Menlo-Regular" panose="020B0609030804020204" pitchFamily="49" charset="0"/>
              </a:rPr>
              <a:t>replace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dirty="0">
                <a:solidFill>
                  <a:srgbClr val="0744B8"/>
                </a:solidFill>
                <a:latin typeface="Menlo-Regular" panose="020B0609030804020204" pitchFamily="49" charset="0"/>
              </a:rPr>
              <a:t>F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plan(</a:t>
            </a:r>
            <a:r>
              <a:rPr lang="en-GB" sz="2400" b="1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multiprocess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en-GB" sz="2400" b="1" dirty="0">
                <a:solidFill>
                  <a:srgbClr val="DA4C0C"/>
                </a:solidFill>
                <a:latin typeface="Menlo-Regular" panose="020B0609030804020204" pitchFamily="49" charset="0"/>
              </a:rPr>
              <a:t>workers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sz="2400" b="1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sz="2400" b="1" dirty="0">
                <a:solidFill>
                  <a:srgbClr val="0744B8"/>
                </a:solidFill>
                <a:latin typeface="Menlo-Regular" panose="020B0609030804020204" pitchFamily="49" charset="0"/>
              </a:rPr>
              <a:t>20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)) </a:t>
            </a:r>
            <a:r>
              <a:rPr lang="en-GB" sz="2400" b="1" dirty="0">
                <a:solidFill>
                  <a:srgbClr val="57606A"/>
                </a:solidFill>
                <a:latin typeface="Menlo-Regular" panose="020B0609030804020204" pitchFamily="49" charset="0"/>
              </a:rPr>
              <a:t># run on 20 cores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sz="2400" b="1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options(</a:t>
            </a:r>
            <a:r>
              <a:rPr lang="en-GB" sz="2400" b="1" dirty="0" err="1">
                <a:solidFill>
                  <a:srgbClr val="DA4C0C"/>
                </a:solidFill>
                <a:latin typeface="Menlo-Regular" panose="020B0609030804020204" pitchFamily="49" charset="0"/>
              </a:rPr>
              <a:t>future.globals.maxSize</a:t>
            </a:r>
            <a:r>
              <a:rPr lang="en-GB" sz="2400" b="1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en-GB" sz="2400" b="1" dirty="0">
                <a:solidFill>
                  <a:srgbClr val="0744B8"/>
                </a:solidFill>
                <a:latin typeface="Menlo-Regular" panose="020B0609030804020204" pitchFamily="49" charset="0"/>
              </a:rPr>
              <a:t>20000</a:t>
            </a:r>
            <a:r>
              <a:rPr lang="en-GB" sz="2400" b="1" dirty="0">
                <a:solidFill>
                  <a:srgbClr val="CB2339"/>
                </a:solidFill>
                <a:latin typeface="Menlo-Regular" panose="020B0609030804020204" pitchFamily="49" charset="0"/>
              </a:rPr>
              <a:t>*</a:t>
            </a:r>
            <a:r>
              <a:rPr lang="en-GB" sz="2400" b="1" dirty="0">
                <a:solidFill>
                  <a:srgbClr val="0744B8"/>
                </a:solidFill>
                <a:latin typeface="Menlo-Regular" panose="020B0609030804020204" pitchFamily="49" charset="0"/>
              </a:rPr>
              <a:t>1024</a:t>
            </a:r>
            <a:r>
              <a:rPr lang="en-GB" sz="2400" b="1" dirty="0">
                <a:solidFill>
                  <a:srgbClr val="CB2339"/>
                </a:solidFill>
                <a:latin typeface="Menlo-Regular" panose="020B0609030804020204" pitchFamily="49" charset="0"/>
              </a:rPr>
              <a:t>^</a:t>
            </a:r>
            <a:r>
              <a:rPr lang="en-GB" sz="2400" b="1" dirty="0">
                <a:solidFill>
                  <a:srgbClr val="0744B8"/>
                </a:solidFill>
                <a:latin typeface="Menlo-Regular" panose="020B0609030804020204" pitchFamily="49" charset="0"/>
              </a:rPr>
              <a:t>2</a:t>
            </a:r>
            <a:r>
              <a:rPr lang="en-GB" sz="2400" b="1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tictoc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::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tic()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future_map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file_paths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	</a:t>
            </a:r>
            <a:r>
              <a:rPr lang="en-GB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tweetWrangleR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::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parse_jsonl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</a:p>
          <a:p>
            <a:r>
              <a:rPr lang="en-GB" dirty="0">
                <a:solidFill>
                  <a:srgbClr val="DA4C0C"/>
                </a:solidFill>
                <a:latin typeface="Menlo-Regular" panose="020B0609030804020204" pitchFamily="49" charset="0"/>
              </a:rPr>
              <a:t>			</a:t>
            </a:r>
            <a:r>
              <a:rPr lang="en-GB" dirty="0" err="1">
                <a:solidFill>
                  <a:srgbClr val="DA4C0C"/>
                </a:solidFill>
                <a:latin typeface="Menlo-Regular" panose="020B0609030804020204" pitchFamily="49" charset="0"/>
              </a:rPr>
              <a:t>export_as_csv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	</a:t>
            </a:r>
            <a:r>
              <a:rPr lang="en-GB" dirty="0" err="1">
                <a:solidFill>
                  <a:srgbClr val="DA4C0C"/>
                </a:solidFill>
                <a:latin typeface="Menlo-Regular" panose="020B0609030804020204" pitchFamily="49" charset="0"/>
              </a:rPr>
              <a:t>export_as_rds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en-GB" dirty="0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endParaRPr lang="en-GB" dirty="0">
              <a:solidFill>
                <a:srgbClr val="1B1F22"/>
              </a:solidFill>
              <a:latin typeface="Menlo-Regular" panose="020B0609030804020204" pitchFamily="49" charset="0"/>
            </a:endParaRP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tictoc</a:t>
            </a:r>
            <a:r>
              <a:rPr lang="en-GB" dirty="0">
                <a:solidFill>
                  <a:srgbClr val="CB2339"/>
                </a:solidFill>
                <a:latin typeface="Menlo-Regular" panose="020B0609030804020204" pitchFamily="49" charset="0"/>
              </a:rPr>
              <a:t>::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toc()	</a:t>
            </a:r>
          </a:p>
        </p:txBody>
      </p:sp>
    </p:spTree>
    <p:extLst>
      <p:ext uri="{BB962C8B-B14F-4D97-AF65-F5344CB8AC3E}">
        <p14:creationId xmlns:p14="http://schemas.microsoft.com/office/powerpoint/2010/main" val="42440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89B97-7076-1840-A33D-3D3F804C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EEC6A-F66C-634E-8373-EE837962D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81CCF-5CDF-7E46-9423-D2EA9A07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8AECF-4C03-6B4C-AD52-C58B0F5DF6D3}"/>
              </a:ext>
            </a:extLst>
          </p:cNvPr>
          <p:cNvSpPr/>
          <p:nvPr/>
        </p:nvSpPr>
        <p:spPr>
          <a:xfrm>
            <a:off x="354330" y="582572"/>
            <a:ext cx="1139571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#!/bin/bash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-J scw1283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--nodes=1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-o output-%</a:t>
            </a:r>
            <a:r>
              <a:rPr lang="en-GB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A.o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--mem 150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</a:t>
            </a:r>
            <a:r>
              <a:rPr lang="en-GB" dirty="0" err="1">
                <a:solidFill>
                  <a:srgbClr val="57606A"/>
                </a:solidFill>
                <a:latin typeface="Menlo-Regular" panose="020B0609030804020204" pitchFamily="49" charset="0"/>
              </a:rPr>
              <a:t>ntasks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-per-node=40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--time=00:59:00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-p dev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--mail-type=ALL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--mail-user=</a:t>
            </a:r>
            <a:r>
              <a:rPr lang="en-GB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ozalpas@cardiff.ac.uk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57606A"/>
                </a:solidFill>
                <a:latin typeface="Menlo-Regular" panose="020B0609030804020204" pitchFamily="49" charset="0"/>
              </a:rPr>
              <a:t>#SBATCH --job-name=atos-01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module purge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module load R/3.5.1	</a:t>
            </a:r>
          </a:p>
          <a:p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r>
              <a:rPr lang="en-GB" dirty="0">
                <a:solidFill>
                  <a:srgbClr val="15171A"/>
                </a:solidFill>
                <a:latin typeface="Menlo-Regular" panose="020B0609030804020204" pitchFamily="49" charset="0"/>
              </a:rPr>
              <a:t>	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Rscript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 /scratch/scwc0004/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atos_project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/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src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/no_001_parse_tweets.R /scratch/scwc0004/</a:t>
            </a:r>
            <a:r>
              <a:rPr lang="en-GB" dirty="0" err="1">
                <a:solidFill>
                  <a:srgbClr val="1B1F22"/>
                </a:solidFill>
                <a:latin typeface="Menlo-Regular" panose="020B0609030804020204" pitchFamily="49" charset="0"/>
              </a:rPr>
              <a:t>atos_project</a:t>
            </a:r>
            <a:r>
              <a:rPr lang="en-GB" dirty="0">
                <a:solidFill>
                  <a:srgbClr val="1B1F22"/>
                </a:solidFill>
                <a:latin typeface="Menlo-Regular" panose="020B0609030804020204" pitchFamily="49" charset="0"/>
              </a:rPr>
              <a:t>/data/2018_06	</a:t>
            </a:r>
          </a:p>
        </p:txBody>
      </p:sp>
    </p:spTree>
    <p:extLst>
      <p:ext uri="{BB962C8B-B14F-4D97-AF65-F5344CB8AC3E}">
        <p14:creationId xmlns:p14="http://schemas.microsoft.com/office/powerpoint/2010/main" val="316414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DA29-2200-7541-8A41-34A5A9C5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using HAWK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F64DC-437F-CD4D-8387-6B412094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860D-67B5-F744-9967-EB42BF77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0C56-F02C-6744-A2A2-BA6BFEEF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D6180-0364-3546-A616-FAB81E324214}"/>
              </a:ext>
            </a:extLst>
          </p:cNvPr>
          <p:cNvSpPr txBox="1"/>
          <p:nvPr/>
        </p:nvSpPr>
        <p:spPr>
          <a:xfrm>
            <a:off x="838200" y="1473412"/>
            <a:ext cx="102002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Enabling us to process wrangle enormous amounts of data, in parallel. This was previously impossible to do with our existing computing infrastructure.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Faster experimentation with large datasets.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Faster results by a factor of 120.  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Statistical modelling larger datasets using </a:t>
            </a:r>
            <a:r>
              <a:rPr lang="en-GB" sz="2800" dirty="0" err="1"/>
              <a:t>highmem</a:t>
            </a:r>
            <a:r>
              <a:rPr lang="en-GB" sz="2800" dirty="0"/>
              <a:t> cluster.</a:t>
            </a:r>
          </a:p>
          <a:p>
            <a:endParaRPr lang="en-GB" sz="2800" dirty="0"/>
          </a:p>
          <a:p>
            <a:endParaRPr lang="en-GB" sz="2800" dirty="0"/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7400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14D7-0D56-2145-A52A-FAFE54D9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B7562-D32F-844A-BF6E-16E80945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40ADA-1FEF-D445-BF20-A7BFA6FE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7E930-2BA7-CC41-9D81-B5746AA0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8905C-1EDC-9549-9EEE-E42D75D9C823}"/>
              </a:ext>
            </a:extLst>
          </p:cNvPr>
          <p:cNvSpPr txBox="1"/>
          <p:nvPr/>
        </p:nvSpPr>
        <p:spPr>
          <a:xfrm>
            <a:off x="838200" y="1483784"/>
            <a:ext cx="10008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-    Distribute workload across more nodes</a:t>
            </a:r>
          </a:p>
          <a:p>
            <a:pPr marL="571500" indent="-571500">
              <a:buFontTx/>
              <a:buChar char="-"/>
            </a:pPr>
            <a:r>
              <a:rPr lang="en-GB" sz="3600" dirty="0"/>
              <a:t>Profiling and benchmarking code</a:t>
            </a:r>
          </a:p>
          <a:p>
            <a:pPr marL="571500" indent="-571500">
              <a:buFontTx/>
              <a:buChar char="-"/>
            </a:pPr>
            <a:r>
              <a:rPr lang="en-GB" sz="3600" dirty="0"/>
              <a:t>More importantly, try my hand at GPU accelerated computing, in particular RAPIDS and DASK (please?). </a:t>
            </a:r>
          </a:p>
          <a:p>
            <a:pPr marL="571500" indent="-571500">
              <a:buFontTx/>
              <a:buChar char="-"/>
            </a:pPr>
            <a:endParaRPr lang="en-GB" sz="3600" dirty="0"/>
          </a:p>
          <a:p>
            <a:pPr marL="571500" indent="-571500">
              <a:buFontTx/>
              <a:buChar char="-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3704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C344-FD40-7842-898F-64597B82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Links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21DF4-A200-9A44-93F2-58124AA6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362C3-9F6E-BC41-B641-C87B17DB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79329-3630-E04D-830A-79314003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2999D-C9CF-C748-9255-495400938417}"/>
              </a:ext>
            </a:extLst>
          </p:cNvPr>
          <p:cNvSpPr txBox="1"/>
          <p:nvPr/>
        </p:nvSpPr>
        <p:spPr>
          <a:xfrm>
            <a:off x="845714" y="1473412"/>
            <a:ext cx="105155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 code to parse </a:t>
            </a:r>
            <a:r>
              <a:rPr lang="en-GB" sz="2000" dirty="0" err="1"/>
              <a:t>jsonl</a:t>
            </a:r>
            <a:r>
              <a:rPr lang="en-GB" sz="2000" dirty="0"/>
              <a:t> files:</a:t>
            </a:r>
          </a:p>
          <a:p>
            <a:r>
              <a:rPr lang="en-GB" sz="2000" dirty="0">
                <a:hlinkClick r:id="rId2"/>
              </a:rPr>
              <a:t>https://gist.github.com/sefabey/edb4fb36b281e4072deadb679e5a2863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 err="1"/>
              <a:t>Slurm</a:t>
            </a:r>
            <a:r>
              <a:rPr lang="en-GB" sz="2000" dirty="0"/>
              <a:t> script to run the R code:</a:t>
            </a:r>
          </a:p>
          <a:p>
            <a:r>
              <a:rPr lang="en-GB" sz="2000" dirty="0">
                <a:hlinkClick r:id="rId3"/>
              </a:rPr>
              <a:t>https://gist.github.com/sefabey/55987ec9deb328ff3b2b2c036eb97702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 err="1"/>
              <a:t>TweetWrangler</a:t>
            </a:r>
            <a:r>
              <a:rPr lang="en-GB" sz="2000" dirty="0"/>
              <a:t> Package: </a:t>
            </a:r>
          </a:p>
          <a:p>
            <a:r>
              <a:rPr lang="en-GB" sz="2000" dirty="0">
                <a:hlinkClick r:id="rId4"/>
              </a:rPr>
              <a:t>https://github.com/sefabey/tweetWrangleR/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Data and analysis used for this presentation</a:t>
            </a:r>
          </a:p>
          <a:p>
            <a:r>
              <a:rPr lang="en-GB" sz="2000" dirty="0">
                <a:hlinkClick r:id="rId5"/>
              </a:rPr>
              <a:t>https://sefabey.github.io/ARCCA_HPC_seminar/docs/identity_dataset.html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Antisemitism Paper</a:t>
            </a:r>
          </a:p>
          <a:p>
            <a:r>
              <a:rPr lang="en-GB" sz="2000" dirty="0">
                <a:hlinkClick r:id="rId6"/>
              </a:rPr>
              <a:t>https://papers.ssrn.com/sol3/papers.cfm?abstract_id=3532492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b="1" dirty="0"/>
          </a:p>
          <a:p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45804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7EBE0-52AD-1344-ADEC-3D36572D8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807" y="987049"/>
            <a:ext cx="6318649" cy="14540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GB" dirty="0"/>
              <a:t>Processing large social media datasets on HAWK 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3568-B436-354B-ACA3-92B24713E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806" y="2960688"/>
            <a:ext cx="5292193" cy="3100284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46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Sefa Ozalp</a:t>
            </a:r>
          </a:p>
          <a:p>
            <a:pPr algn="l"/>
            <a:r>
              <a:rPr lang="en-US" sz="35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Data Science Researcher, </a:t>
            </a:r>
            <a:r>
              <a:rPr lang="en-US" sz="3500" kern="1200" dirty="0" err="1">
                <a:solidFill>
                  <a:srgbClr val="000000"/>
                </a:solidFill>
                <a:latin typeface="+mj-lt"/>
                <a:ea typeface="+mn-ea"/>
                <a:cs typeface="+mn-cs"/>
              </a:rPr>
              <a:t>HateLab</a:t>
            </a:r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200" dirty="0">
                <a:solidFill>
                  <a:srgbClr val="000000"/>
                </a:solidFill>
                <a:latin typeface="+mj-lt"/>
              </a:rPr>
              <a:t>11 February 2020</a:t>
            </a:r>
          </a:p>
          <a:p>
            <a:pPr algn="l"/>
            <a:r>
              <a:rPr lang="en-GB" sz="2200" dirty="0">
                <a:latin typeface="+mj-lt"/>
              </a:rPr>
              <a:t>ARC HPC Research Seminar</a:t>
            </a:r>
          </a:p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+mj-lt"/>
              </a:rPr>
              <a:t>@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SefaOzalp</a:t>
            </a:r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BA5DD-9874-C144-9548-CF7F5CA61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972" y="210817"/>
            <a:ext cx="2429582" cy="242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96DFF-B5AB-F246-A681-73FE2A272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8" y="3455088"/>
            <a:ext cx="1606964" cy="1606964"/>
          </a:xfrm>
          <a:prstGeom prst="rect">
            <a:avLst/>
          </a:prstGeom>
        </p:spPr>
      </p:pic>
      <p:sp>
        <p:nvSpPr>
          <p:cNvPr id="22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BF1EB-4411-F249-AAA5-B25A5F476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27" y="5010263"/>
            <a:ext cx="1726198" cy="1661466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ADE0FF56-8BBA-FE4A-AF28-3CED94CC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8" y="5558285"/>
            <a:ext cx="435595" cy="44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38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00206-6C75-1E42-AB2D-9F42B881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27C4-CD28-824B-956B-075C24C6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654F-FFBE-FA4A-BE65-3F2920FF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3EEE0E-DD60-D84C-9D38-7883FECA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092096" cy="5828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E1725-DF95-8545-AFAA-B543E6AEFD43}"/>
              </a:ext>
            </a:extLst>
          </p:cNvPr>
          <p:cNvSpPr txBox="1"/>
          <p:nvPr/>
        </p:nvSpPr>
        <p:spPr>
          <a:xfrm>
            <a:off x="838200" y="5926613"/>
            <a:ext cx="944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3"/>
              </a:rPr>
              <a:t>https://papers.ssrn.com/sol3/papers.cfm?abstract_id=3532492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313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C9C4-B4EE-2247-A072-B0EEF335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Number of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Tweets vs Antagonistic Tweets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3F257-893E-3643-8338-2FB3DD1E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00" y="742951"/>
            <a:ext cx="7573434" cy="56800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41EE-24C8-AD40-AE89-C85EA98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77012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@</a:t>
            </a:r>
            <a:r>
              <a:rPr lang="en-US" sz="1200" kern="1200" err="1">
                <a:latin typeface="+mn-lt"/>
                <a:ea typeface="+mn-ea"/>
                <a:cs typeface="+mn-cs"/>
              </a:rPr>
              <a:t>SefaOzalp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8BCC0-83FE-2A41-89BF-5EF0FE61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BF9CD4-924A-F246-A0E2-58E4D474F57D}" type="slidenum">
              <a:rPr lang="en-US" sz="1200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5E412DD-D84E-894B-BB87-CDB60A4D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094" y="6491001"/>
            <a:ext cx="2743200" cy="365125"/>
          </a:xfrm>
        </p:spPr>
        <p:txBody>
          <a:bodyPr/>
          <a:lstStyle/>
          <a:p>
            <a:fld id="{FEA8DA7B-60D1-DF4B-ACB0-283AFBFE939C}" type="datetime3">
              <a:rPr lang="en-GB" smtClean="0"/>
              <a:t>11 February, 2020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B0464C-A475-E84D-A0A7-480109C164D4}"/>
              </a:ext>
            </a:extLst>
          </p:cNvPr>
          <p:cNvSpPr/>
          <p:nvPr/>
        </p:nvSpPr>
        <p:spPr>
          <a:xfrm>
            <a:off x="8769486" y="1073230"/>
            <a:ext cx="563119" cy="54693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10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039">
        <p159:morph option="byObject"/>
      </p:transition>
    </mc:Choice>
    <mc:Fallback xmlns="">
      <p:transition spd="slow" advTm="52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C9C4-B4EE-2247-A072-B0EEF335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Number of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Antagonistic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Tweets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8E3C3-34DC-9E48-ACE8-3C60A4F5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901" y="742951"/>
            <a:ext cx="7573652" cy="56802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41EE-24C8-AD40-AE89-C85EA98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71674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@</a:t>
            </a:r>
            <a:r>
              <a:rPr lang="en-US" sz="1200" kern="1200" err="1">
                <a:latin typeface="+mn-lt"/>
                <a:ea typeface="+mn-ea"/>
                <a:cs typeface="+mn-cs"/>
              </a:rPr>
              <a:t>SefaOzalp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8BCC0-83FE-2A41-89BF-5EF0FE61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BF9CD4-924A-F246-A0E2-58E4D474F57D}" type="slidenum">
              <a:rPr lang="en-US" sz="1200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2F41F-BEA3-FB49-92BB-F4146B566972}"/>
              </a:ext>
            </a:extLst>
          </p:cNvPr>
          <p:cNvSpPr/>
          <p:nvPr/>
        </p:nvSpPr>
        <p:spPr>
          <a:xfrm>
            <a:off x="8696334" y="1082374"/>
            <a:ext cx="563119" cy="54693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86E393-DD1B-F04B-A883-27A8EECC1050}"/>
              </a:ext>
            </a:extLst>
          </p:cNvPr>
          <p:cNvSpPr/>
          <p:nvPr/>
        </p:nvSpPr>
        <p:spPr>
          <a:xfrm>
            <a:off x="9458334" y="2519289"/>
            <a:ext cx="563119" cy="54693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6A0AF8-CDD4-9E41-B007-651A2121AA7F}"/>
              </a:ext>
            </a:extLst>
          </p:cNvPr>
          <p:cNvSpPr/>
          <p:nvPr/>
        </p:nvSpPr>
        <p:spPr>
          <a:xfrm>
            <a:off x="10378433" y="2668139"/>
            <a:ext cx="563119" cy="54693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0B5674D-A320-7944-BF26-E5B7BBB0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1039" y="6492875"/>
            <a:ext cx="2743200" cy="365125"/>
          </a:xfrm>
        </p:spPr>
        <p:txBody>
          <a:bodyPr/>
          <a:lstStyle/>
          <a:p>
            <a:fld id="{C0ACB8FF-F727-3845-B1D4-A22B853DD77B}" type="datetime3">
              <a:rPr lang="en-GB" smtClean="0"/>
              <a:t>11 February, 2020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31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622">
        <p159:morph option="byObject"/>
      </p:transition>
    </mc:Choice>
    <mc:Fallback xmlns="">
      <p:transition spd="slow" advTm="55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0583-978B-0C45-A0F3-6C366649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167"/>
            <a:ext cx="10515600" cy="1325563"/>
          </a:xfrm>
        </p:spPr>
        <p:txBody>
          <a:bodyPr/>
          <a:lstStyle/>
          <a:p>
            <a:r>
              <a:rPr lang="en-US"/>
              <a:t>Antisemitic Tweet Classification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A4F2-017D-174E-8364-0D0533D1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70D35-224D-824E-BAE0-97B763D9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685433-6C79-9F44-AE65-D97EF9AC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7D5FD-A4C0-F542-AA57-17080D6FE5D4}" type="datetime3">
              <a:rPr lang="en-GB" smtClean="0"/>
              <a:t>11 February, 2020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6AE852-EE23-6A44-BB6A-0E0C8BD3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523" y="1227043"/>
            <a:ext cx="4680366" cy="4680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DC3218-CDCC-AA4E-966D-5404F008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19" y="1207040"/>
            <a:ext cx="4680366" cy="4680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E74144-3613-3D47-9698-9E554183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399" y="1227041"/>
            <a:ext cx="4680368" cy="46803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671DF8-FD48-1542-A04C-00EEAACC129C}"/>
              </a:ext>
            </a:extLst>
          </p:cNvPr>
          <p:cNvSpPr txBox="1"/>
          <p:nvPr/>
        </p:nvSpPr>
        <p:spPr>
          <a:xfrm>
            <a:off x="453169" y="5762549"/>
            <a:ext cx="233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80658-C490-0E4E-8A37-93ABC3590E47}"/>
              </a:ext>
            </a:extLst>
          </p:cNvPr>
          <p:cNvSpPr txBox="1"/>
          <p:nvPr/>
        </p:nvSpPr>
        <p:spPr>
          <a:xfrm>
            <a:off x="4481186" y="5762549"/>
            <a:ext cx="233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Event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0F0C92-A16A-6D4C-B205-702086A1D801}"/>
              </a:ext>
            </a:extLst>
          </p:cNvPr>
          <p:cNvSpPr txBox="1"/>
          <p:nvPr/>
        </p:nvSpPr>
        <p:spPr>
          <a:xfrm>
            <a:off x="8816943" y="5762549"/>
            <a:ext cx="233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Event 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5EF3C8-6280-CE41-A5B4-3AC848295289}"/>
              </a:ext>
            </a:extLst>
          </p:cNvPr>
          <p:cNvGrpSpPr/>
          <p:nvPr/>
        </p:nvGrpSpPr>
        <p:grpSpPr>
          <a:xfrm>
            <a:off x="522334" y="2079462"/>
            <a:ext cx="10521899" cy="1467761"/>
            <a:chOff x="522334" y="2079462"/>
            <a:chExt cx="10521899" cy="146776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74D524-E0DC-1849-9A01-FA2A8B3031E2}"/>
                </a:ext>
              </a:extLst>
            </p:cNvPr>
            <p:cNvCxnSpPr/>
            <p:nvPr/>
          </p:nvCxnSpPr>
          <p:spPr>
            <a:xfrm>
              <a:off x="1515094" y="296911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2CB97E-662F-CA47-A697-95D911CB2808}"/>
                </a:ext>
              </a:extLst>
            </p:cNvPr>
            <p:cNvCxnSpPr/>
            <p:nvPr/>
          </p:nvCxnSpPr>
          <p:spPr>
            <a:xfrm>
              <a:off x="2261260" y="3216520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E4F2FA-132C-1A4D-9C0C-C8CEABE5BFB9}"/>
                </a:ext>
              </a:extLst>
            </p:cNvPr>
            <p:cNvCxnSpPr/>
            <p:nvPr/>
          </p:nvCxnSpPr>
          <p:spPr>
            <a:xfrm>
              <a:off x="1063651" y="335605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CBBF12-F4C0-9145-AC62-2C3145929842}"/>
                </a:ext>
              </a:extLst>
            </p:cNvPr>
            <p:cNvCxnSpPr/>
            <p:nvPr/>
          </p:nvCxnSpPr>
          <p:spPr>
            <a:xfrm>
              <a:off x="1289372" y="2368427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401FE7-7006-D443-8828-233358E2A94E}"/>
                </a:ext>
              </a:extLst>
            </p:cNvPr>
            <p:cNvCxnSpPr/>
            <p:nvPr/>
          </p:nvCxnSpPr>
          <p:spPr>
            <a:xfrm>
              <a:off x="522334" y="299286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9AA68E-308E-5240-8416-9DE33D65CC67}"/>
                </a:ext>
              </a:extLst>
            </p:cNvPr>
            <p:cNvCxnSpPr/>
            <p:nvPr/>
          </p:nvCxnSpPr>
          <p:spPr>
            <a:xfrm>
              <a:off x="2557961" y="314032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129EC0-93D6-194F-844E-20383188777F}"/>
                </a:ext>
              </a:extLst>
            </p:cNvPr>
            <p:cNvCxnSpPr/>
            <p:nvPr/>
          </p:nvCxnSpPr>
          <p:spPr>
            <a:xfrm>
              <a:off x="5644557" y="2200194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8DBCA3-95F6-BD46-A267-EDFCB9319758}"/>
                </a:ext>
              </a:extLst>
            </p:cNvPr>
            <p:cNvCxnSpPr/>
            <p:nvPr/>
          </p:nvCxnSpPr>
          <p:spPr>
            <a:xfrm>
              <a:off x="4157921" y="314160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C62DD3-A968-BF49-AFF4-B6B4BCD2F42B}"/>
                </a:ext>
              </a:extLst>
            </p:cNvPr>
            <p:cNvCxnSpPr/>
            <p:nvPr/>
          </p:nvCxnSpPr>
          <p:spPr>
            <a:xfrm>
              <a:off x="5084437" y="2495099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B99E65-B2C4-4F44-BEB1-1B9791C13F4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880" y="3429000"/>
              <a:ext cx="93617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BF870-A01C-644C-B442-EA0549FDD1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1378" y="2827607"/>
              <a:ext cx="0" cy="48095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763907E-5B9F-2C47-972F-D596A7973C51}"/>
                </a:ext>
              </a:extLst>
            </p:cNvPr>
            <p:cNvCxnSpPr>
              <a:cxnSpLocks/>
            </p:cNvCxnSpPr>
            <p:nvPr/>
          </p:nvCxnSpPr>
          <p:spPr>
            <a:xfrm>
              <a:off x="8365500" y="2685103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2E1A01-FB6B-A242-A81E-EB558ED18276}"/>
                </a:ext>
              </a:extLst>
            </p:cNvPr>
            <p:cNvCxnSpPr>
              <a:cxnSpLocks/>
            </p:cNvCxnSpPr>
            <p:nvPr/>
          </p:nvCxnSpPr>
          <p:spPr>
            <a:xfrm>
              <a:off x="9820894" y="3140328"/>
              <a:ext cx="77189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A0F80C-61FC-BC44-ACC8-1A7CE22D4A8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790" y="2079462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C5608A-19B2-F248-AE69-DF937FEB4300}"/>
                </a:ext>
              </a:extLst>
            </p:cNvPr>
            <p:cNvCxnSpPr>
              <a:cxnSpLocks/>
            </p:cNvCxnSpPr>
            <p:nvPr/>
          </p:nvCxnSpPr>
          <p:spPr>
            <a:xfrm>
              <a:off x="8979543" y="2992868"/>
              <a:ext cx="0" cy="55435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138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791">
        <p159:morph option="byObject"/>
      </p:transition>
    </mc:Choice>
    <mc:Fallback xmlns="">
      <p:transition spd="slow" advTm="34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0B46F3-40D1-814E-B12B-A5B889D3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51" y="4248818"/>
            <a:ext cx="5035614" cy="2537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E50C3-5815-CB4F-BEEC-885CAFBF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Technology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986F5-7BFC-314B-8503-C9D94D15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15F6-3D9A-C246-962D-6F1163B0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3CA8C-D519-1240-A2AC-549BB1FA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957F9-951B-5643-A8E4-987ADEE8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0" y="1474743"/>
            <a:ext cx="16129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B3FD6-ADB3-1E4B-81D0-7D531E0B0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04" y="3515307"/>
            <a:ext cx="2743200" cy="92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D1CF6-224D-2540-B678-0740D4B92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154" y="1474743"/>
            <a:ext cx="3582052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6487A-646E-F544-9E7C-345680636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65" y="3127488"/>
            <a:ext cx="1612900" cy="147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BB98F-2AB8-114C-AC92-4BACA5CE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294" y="1298751"/>
            <a:ext cx="1320800" cy="15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3D1FF-198B-2241-B4CF-148FF6F3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48" y="2949173"/>
            <a:ext cx="1001845" cy="1832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FF347-0856-E84C-BE0C-2DDCEEAE49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74068"/>
            <a:ext cx="3810000" cy="1282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A95316-2849-C544-8603-667C23A7E6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51" y="3345992"/>
            <a:ext cx="2992056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2DC30-A47D-2B42-A8BD-6DA72AFD40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8834" y="5190631"/>
            <a:ext cx="2884817" cy="65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728E6-8577-6746-BBAE-2C4B48970E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6168" y="1277652"/>
            <a:ext cx="2304393" cy="16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6A3C-0614-6747-B1A5-8B287FB4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00206-6C75-1E42-AB2D-9F42B881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27C4-CD28-824B-956B-075C24C6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654F-FFBE-FA4A-BE65-3F2920FF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F9F39-04F9-734D-9D9E-7E69BF396E01}"/>
              </a:ext>
            </a:extLst>
          </p:cNvPr>
          <p:cNvSpPr txBox="1"/>
          <p:nvPr/>
        </p:nvSpPr>
        <p:spPr>
          <a:xfrm>
            <a:off x="838200" y="1222929"/>
            <a:ext cx="108018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800" dirty="0"/>
              <a:t>Data collected from Twitter stream filter API using keywords of interest. We use COSMOS software developed by Social Data Science Lab </a:t>
            </a:r>
            <a:r>
              <a:rPr lang="en-GB" sz="2800" dirty="0">
                <a:hlinkClick r:id="rId2"/>
              </a:rPr>
              <a:t>http://socialdatalab.net/COSMOS</a:t>
            </a:r>
            <a:r>
              <a:rPr lang="en-GB" sz="2800" dirty="0"/>
              <a:t>. </a:t>
            </a:r>
          </a:p>
          <a:p>
            <a:pPr marL="342900" indent="-342900">
              <a:buFontTx/>
              <a:buChar char="-"/>
            </a:pPr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A dataset I’m collecting since November 2016 using keywords: </a:t>
            </a:r>
          </a:p>
          <a:p>
            <a:r>
              <a:rPr lang="en-GB" sz="2800" dirty="0"/>
              <a:t>		‘</a:t>
            </a:r>
            <a:r>
              <a:rPr lang="en-GB" sz="2400" dirty="0" err="1"/>
              <a:t>muslim</a:t>
            </a:r>
            <a:r>
              <a:rPr lang="en-GB" sz="2400" dirty="0"/>
              <a:t>, </a:t>
            </a:r>
            <a:r>
              <a:rPr lang="en-GB" sz="2400" dirty="0" err="1"/>
              <a:t>muslims</a:t>
            </a:r>
            <a:r>
              <a:rPr lang="en-GB" sz="2400" dirty="0"/>
              <a:t>, </a:t>
            </a:r>
            <a:r>
              <a:rPr lang="en-GB" sz="2400" dirty="0" err="1"/>
              <a:t>islam</a:t>
            </a:r>
            <a:r>
              <a:rPr lang="en-GB" sz="2400" dirty="0"/>
              <a:t>, refugee, refugees, immigrant, immigrants, immigration, migrants, migrant, migration, </a:t>
            </a:r>
            <a:r>
              <a:rPr lang="en-GB" sz="2400" dirty="0" err="1"/>
              <a:t>jew</a:t>
            </a:r>
            <a:r>
              <a:rPr lang="en-GB" sz="2400" dirty="0"/>
              <a:t>, </a:t>
            </a:r>
            <a:r>
              <a:rPr lang="en-GB" sz="2400" dirty="0" err="1"/>
              <a:t>jews</a:t>
            </a:r>
            <a:r>
              <a:rPr lang="en-GB" sz="2800" dirty="0" err="1"/>
              <a:t>’</a:t>
            </a:r>
            <a:endParaRPr lang="en-GB" sz="2800" dirty="0"/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/>
              <a:t>Data comes in hourly .</a:t>
            </a:r>
            <a:r>
              <a:rPr lang="en-GB" sz="2800" dirty="0" err="1"/>
              <a:t>jsonl</a:t>
            </a:r>
            <a:r>
              <a:rPr lang="en-GB" sz="2800" dirty="0"/>
              <a:t> chunks, ranges between 4.3 Mb on disk and 1.2 GBs on disk.</a:t>
            </a:r>
          </a:p>
          <a:p>
            <a:r>
              <a:rPr lang="en-GB" sz="2800" dirty="0"/>
              <a:t> </a:t>
            </a:r>
          </a:p>
          <a:p>
            <a:pPr marL="342900" indent="-34290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6679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30FE-E63D-AF4D-A44D-5BC2396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285009"/>
            <a:ext cx="10515600" cy="1325563"/>
          </a:xfrm>
        </p:spPr>
        <p:txBody>
          <a:bodyPr/>
          <a:lstStyle/>
          <a:p>
            <a:r>
              <a:rPr lang="en-GB" dirty="0"/>
              <a:t>Problem with Large Twitter Data (For a social scientist)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4D91C-31BF-BB48-90CC-A7644992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87721-EC05-2B49-B109-B6B40D19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2F327-0190-FA43-B00C-A2A57ABE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AAC62-9077-EE45-A347-D86A7A43395F}"/>
              </a:ext>
            </a:extLst>
          </p:cNvPr>
          <p:cNvSpPr txBox="1"/>
          <p:nvPr/>
        </p:nvSpPr>
        <p:spPr>
          <a:xfrm>
            <a:off x="891540" y="2080260"/>
            <a:ext cx="111173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800" dirty="0"/>
              <a:t>Json data are hierarchical (strong dislike).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Parsing data into 2D tabular format takes really long. 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When parsing, Json objects tend to expand in memory (by a factor of 20)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Flattened tweet object can contain more than 3500 columns.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A tweet json object can contain thousands of fields (</a:t>
            </a:r>
            <a:r>
              <a:rPr lang="en-GB" sz="2800" b="1" dirty="0"/>
              <a:t>demo in VS code</a:t>
            </a:r>
            <a:r>
              <a:rPr lang="en-GB" sz="2800" dirty="0"/>
              <a:t>)</a:t>
            </a:r>
          </a:p>
          <a:p>
            <a:pPr marL="342900" indent="-342900">
              <a:buFontTx/>
              <a:buChar char="-"/>
            </a:pPr>
            <a:endParaRPr lang="en-GB" sz="2800" b="1" dirty="0"/>
          </a:p>
          <a:p>
            <a:pPr marL="342900" indent="-342900">
              <a:buFontTx/>
              <a:buChar char="-"/>
            </a:pPr>
            <a:endParaRPr lang="en-GB" sz="2800" b="1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0846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F860D-5CF3-EA4A-85F8-261A5642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70"/>
            <a:ext cx="10180320" cy="63627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D9EEB-8F4F-F44B-B8A8-44212B94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2FA3C-A5EC-BE44-9FC2-62B6D6D9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BD86E-9505-D14A-AFEE-32FD84A6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465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6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923</Words>
  <Application>Microsoft Macintosh PowerPoint</Application>
  <PresentationFormat>Widescreen</PresentationFormat>
  <Paragraphs>180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Menlo-Regular</vt:lpstr>
      <vt:lpstr>Office Theme</vt:lpstr>
      <vt:lpstr>Processing large social media datasets on HAWK </vt:lpstr>
      <vt:lpstr>PowerPoint Presentation</vt:lpstr>
      <vt:lpstr>The Number of  All Tweets vs Antagonistic Tweets</vt:lpstr>
      <vt:lpstr>The Number of Antagonistic Tweets</vt:lpstr>
      <vt:lpstr>Antisemitic Tweet Classification Results</vt:lpstr>
      <vt:lpstr>Technology Stack</vt:lpstr>
      <vt:lpstr>Data Collection</vt:lpstr>
      <vt:lpstr>Problem with Large Twitter Data (For a social scientist)</vt:lpstr>
      <vt:lpstr>PowerPoint Presentation</vt:lpstr>
      <vt:lpstr>How large is large enough?</vt:lpstr>
      <vt:lpstr>PowerPoint Presentation</vt:lpstr>
      <vt:lpstr>HAWK to the rescue.</vt:lpstr>
      <vt:lpstr>PowerPoint Presentation</vt:lpstr>
      <vt:lpstr>PowerPoint Presentation</vt:lpstr>
      <vt:lpstr>PowerPoint Presentation</vt:lpstr>
      <vt:lpstr>Benefits of using HAWK </vt:lpstr>
      <vt:lpstr>Future Work</vt:lpstr>
      <vt:lpstr>Useful Links</vt:lpstr>
      <vt:lpstr>Processing large social media datasets on HAWK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Antisemitism on Twitter:  Collective efficacy and the role of community organisations in challenging online hate speech </dc:title>
  <dc:creator>Sefa Ozalp</dc:creator>
  <cp:lastModifiedBy>Sefa Ozalp</cp:lastModifiedBy>
  <cp:revision>13</cp:revision>
  <dcterms:created xsi:type="dcterms:W3CDTF">2019-11-04T21:10:48Z</dcterms:created>
  <dcterms:modified xsi:type="dcterms:W3CDTF">2020-02-12T13:20:38Z</dcterms:modified>
</cp:coreProperties>
</file>